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5"/>
  </p:sldMasterIdLst>
  <p:notesMasterIdLst>
    <p:notesMasterId r:id="rId19"/>
  </p:notesMasterIdLst>
  <p:sldIdLst>
    <p:sldId id="284" r:id="rId6"/>
    <p:sldId id="285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8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isicoanalyse" id="{FC15E0C4-706F-5A4C-960C-07558D4136B5}">
          <p14:sldIdLst>
            <p14:sldId id="284"/>
            <p14:sldId id="285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8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24" autoAdjust="0"/>
    <p:restoredTop sz="94660"/>
  </p:normalViewPr>
  <p:slideViewPr>
    <p:cSldViewPr>
      <p:cViewPr varScale="1">
        <p:scale>
          <a:sx n="96" d="100"/>
          <a:sy n="96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D0DF3-5B55-4C00-B5F4-E33927370C3D}" type="datetimeFigureOut">
              <a:rPr lang="nl-NL" smtClean="0"/>
              <a:t>16-11-2018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713C9-A73B-418D-8B41-8F3950B468F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080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713C9-A73B-418D-8B41-8F3950B468F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85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Verwijzing naar MBO normenkader en toetsingskader</a:t>
            </a:r>
          </a:p>
          <a:p>
            <a:r>
              <a:rPr lang="nl-NL" dirty="0" smtClean="0">
                <a:effectLst/>
              </a:rPr>
              <a:t>De Aanpak is gebaseerd op de wetteksten van AVG en </a:t>
            </a:r>
            <a:r>
              <a:rPr lang="nl-NL" dirty="0" err="1" smtClean="0">
                <a:effectLst/>
              </a:rPr>
              <a:t>Wbp</a:t>
            </a:r>
            <a:r>
              <a:rPr lang="nl-NL" dirty="0" smtClean="0">
                <a:effectLst/>
              </a:rPr>
              <a:t>, daarnaast bevat het een groot aantal punten uit de ISO-normen. Ook zijn de maatregelen gebaseerd op het </a:t>
            </a:r>
            <a:r>
              <a:rPr lang="nl-NL" dirty="0" err="1" smtClean="0">
                <a:effectLst/>
              </a:rPr>
              <a:t>framework</a:t>
            </a:r>
            <a:r>
              <a:rPr lang="nl-NL" dirty="0" smtClean="0">
                <a:effectLst/>
              </a:rPr>
              <a:t> IBP voor het mbo, dat weer is gebaseerd op het normenkader informatiebeveiliging zoals dat in het hoger onderwijs wordt toegepast.</a:t>
            </a:r>
          </a:p>
          <a:p>
            <a:endParaRPr lang="nl-NL" dirty="0" smtClean="0">
              <a:effectLst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713C9-A73B-418D-8B41-8F3950B468F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92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13402"/>
            <a:ext cx="9143999" cy="43820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320000"/>
            <a:ext cx="8280000" cy="1080000"/>
          </a:xfrm>
        </p:spPr>
        <p:txBody>
          <a:bodyPr anchor="ctr"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72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612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nl-NL" smtClean="0"/>
              <a:t>Type hier de titel van de presentatie</a:t>
            </a:r>
            <a:endParaRPr lang="nl-NL"/>
          </a:p>
        </p:txBody>
      </p:sp>
      <p:sp>
        <p:nvSpPr>
          <p:cNvPr id="9" name="Rectangle 8"/>
          <p:cNvSpPr/>
          <p:nvPr userDrawn="1"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167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ee tekstvakk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405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094000" y="1952469"/>
            <a:ext cx="405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 smtClean="0"/>
              <a:t>Type hier de titel van de presentatie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601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ee tekstvakken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405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094000" y="1952469"/>
            <a:ext cx="405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 smtClean="0"/>
              <a:t>Type hier de titel van de presentatie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tangle 9"/>
          <p:cNvSpPr/>
          <p:nvPr userDrawn="1"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78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0" y="4158000"/>
            <a:ext cx="720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720000" y="4158000"/>
            <a:ext cx="8424000" cy="14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720000" y="1080000"/>
            <a:ext cx="8424000" cy="30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1520778"/>
            <a:ext cx="7740000" cy="58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44000" y="2409262"/>
            <a:ext cx="7740000" cy="152379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4000" y="4500000"/>
            <a:ext cx="7740000" cy="7200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000" b="0" spc="1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smtClean="0"/>
              <a:t>kennisnet.nl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720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 userDrawn="1"/>
        </p:nvSpPr>
        <p:spPr>
          <a:xfrm>
            <a:off x="720000" y="4158000"/>
            <a:ext cx="8424000" cy="14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/>
          <p:cNvSpPr/>
          <p:nvPr userDrawn="1"/>
        </p:nvSpPr>
        <p:spPr>
          <a:xfrm>
            <a:off x="720000" y="1080000"/>
            <a:ext cx="8424000" cy="30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05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237874"/>
            <a:ext cx="8064000" cy="58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952469"/>
            <a:ext cx="8064000" cy="40450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20000" y="6304235"/>
            <a:ext cx="6804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l"/>
            <a:r>
              <a:rPr lang="nl-NL" smtClean="0"/>
              <a:t>Type hier de titel van de presentatie</a:t>
            </a:r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693536" y="6304235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720000" y="6696000"/>
            <a:ext cx="84312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/>
          <p:cNvSpPr/>
          <p:nvPr userDrawn="1"/>
        </p:nvSpPr>
        <p:spPr>
          <a:xfrm>
            <a:off x="720000" y="6696000"/>
            <a:ext cx="84312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13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6" r:id="rId2"/>
    <p:sldLayoutId id="2147483697" r:id="rId3"/>
    <p:sldLayoutId id="2147483699" r:id="rId4"/>
    <p:sldLayoutId id="2147483700" r:id="rId5"/>
    <p:sldLayoutId id="214748370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800" kern="1200" spc="1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-37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80000"/>
        <a:buFont typeface="Wingdings" pitchFamily="2" charset="2"/>
        <a:buChar char="n"/>
        <a:defRPr sz="1800" kern="1200" spc="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669600" indent="-244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-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3pPr>
      <a:lvl4pPr marL="669600" indent="-244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-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4pPr>
      <a:lvl5pPr marL="669600" indent="-244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-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kn.nu/ibponderwij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2704"/>
            <a:ext cx="8064000" cy="583200"/>
          </a:xfrm>
        </p:spPr>
        <p:txBody>
          <a:bodyPr/>
          <a:lstStyle/>
          <a:p>
            <a:r>
              <a:rPr lang="nl-NL" dirty="0" smtClean="0"/>
              <a:t>Risicoanalyse … waarom?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815904"/>
            <a:ext cx="8172440" cy="4246128"/>
          </a:xfrm>
        </p:spPr>
        <p:txBody>
          <a:bodyPr/>
          <a:lstStyle/>
          <a:p>
            <a:r>
              <a:rPr lang="nl-NL" dirty="0"/>
              <a:t>Het doel van de jaarlijkse risicoanalyse is </a:t>
            </a:r>
            <a:r>
              <a:rPr lang="nl-NL" dirty="0" smtClean="0"/>
              <a:t>om instelling breed te bepalen wat de </a:t>
            </a:r>
            <a:r>
              <a:rPr lang="nl-NL" dirty="0"/>
              <a:t>grootste risico’s </a:t>
            </a:r>
            <a:r>
              <a:rPr lang="nl-NL" dirty="0" smtClean="0"/>
              <a:t>zijn op </a:t>
            </a:r>
            <a:r>
              <a:rPr lang="nl-NL" dirty="0"/>
              <a:t>het gebied van </a:t>
            </a:r>
            <a:r>
              <a:rPr lang="nl-NL" dirty="0" smtClean="0"/>
              <a:t>informatiebeveiliging en privacy. </a:t>
            </a:r>
          </a:p>
          <a:p>
            <a:endParaRPr lang="nl-NL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dirty="0" smtClean="0"/>
              <a:t>Het geeft inzicht en overzicht.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dirty="0" smtClean="0"/>
              <a:t>Een risicoworkshop laat je </a:t>
            </a:r>
          </a:p>
          <a:p>
            <a:r>
              <a:rPr lang="nl-NL" dirty="0" smtClean="0"/>
              <a:t>   nadenken.</a:t>
            </a:r>
          </a:p>
          <a:p>
            <a:endParaRPr lang="nl-NL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dirty="0" smtClean="0"/>
              <a:t>Jaarlijks…?     Ja, om de effectiviteit van de maatregelen te beoordelen en nieuwe ontwikkelingen te beoordelen.</a:t>
            </a:r>
            <a:endParaRPr lang="nl-NL" dirty="0"/>
          </a:p>
          <a:p>
            <a:endParaRPr lang="nl-NL" dirty="0"/>
          </a:p>
          <a:p>
            <a:endParaRPr lang="nl-NL" sz="600" dirty="0"/>
          </a:p>
          <a:p>
            <a:r>
              <a:rPr lang="nl-NL" dirty="0" smtClean="0"/>
              <a:t>De uitkomst is een </a:t>
            </a:r>
            <a:r>
              <a:rPr lang="nl-NL" b="1" dirty="0" smtClean="0"/>
              <a:t>prioriteitenlijst</a:t>
            </a:r>
            <a:r>
              <a:rPr lang="nl-NL" b="1" dirty="0"/>
              <a:t>,</a:t>
            </a:r>
            <a:r>
              <a:rPr lang="nl-NL" dirty="0" smtClean="0"/>
              <a:t> de basis voor het nemen van </a:t>
            </a:r>
            <a:r>
              <a:rPr lang="nl-NL" b="1" dirty="0" smtClean="0"/>
              <a:t>maatregelen</a:t>
            </a:r>
            <a:r>
              <a:rPr lang="nl-NL" dirty="0" smtClean="0"/>
              <a:t>.</a:t>
            </a:r>
            <a:r>
              <a:rPr lang="nl-NL" b="1" dirty="0" smtClean="0"/>
              <a:t> </a:t>
            </a:r>
          </a:p>
          <a:p>
            <a:r>
              <a:rPr lang="nl-NL" dirty="0" smtClean="0"/>
              <a:t>Je weet dan waarin je </a:t>
            </a:r>
            <a:r>
              <a:rPr lang="nl-NL" b="1" dirty="0" smtClean="0"/>
              <a:t>als eerste </a:t>
            </a:r>
            <a:r>
              <a:rPr lang="nl-NL" dirty="0" smtClean="0"/>
              <a:t>moet </a:t>
            </a:r>
            <a:r>
              <a:rPr lang="nl-NL" b="1" dirty="0" smtClean="0"/>
              <a:t>investeren.</a:t>
            </a:r>
          </a:p>
          <a:p>
            <a:endParaRPr lang="nl-NL" dirty="0"/>
          </a:p>
          <a:p>
            <a:pPr marL="88763" lvl="1" indent="-214313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1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5" name="Picture 2" descr="ttps://upload.wikimedia.org/wikipedia/commons/a/a5/Battle_of_Vienna_1683_1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3" y="2492896"/>
            <a:ext cx="2539457" cy="153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34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 toegang </a:t>
            </a:r>
            <a:r>
              <a:rPr lang="nl-NL" dirty="0"/>
              <a:t>tot </a:t>
            </a:r>
            <a:r>
              <a:rPr lang="nl-NL" dirty="0" smtClean="0"/>
              <a:t>gegevens 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4313" lvl="1" indent="-214313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10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1683000" y="2321602"/>
            <a:ext cx="6048000" cy="3263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37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600" indent="-24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9600" indent="-24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9600" indent="-24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350">
                <a:solidFill>
                  <a:srgbClr val="000000"/>
                </a:solidFill>
                <a:latin typeface="Arial"/>
              </a:rPr>
              <a:t>Een gebeurtenis 	……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Leidt tot (effect) 	……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Door(oorzaak)	……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Cluster: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Opmerkingen: </a:t>
            </a:r>
          </a:p>
          <a:p>
            <a:endParaRPr lang="nl-NL" sz="135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01" y="3537012"/>
            <a:ext cx="501134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388464" cy="813853"/>
          </a:xfrm>
        </p:spPr>
        <p:txBody>
          <a:bodyPr/>
          <a:lstStyle/>
          <a:p>
            <a:r>
              <a:rPr lang="nl-NL" dirty="0" smtClean="0"/>
              <a:t>V.b. 2: persoonsgegevens </a:t>
            </a:r>
            <a:r>
              <a:rPr lang="nl-NL" dirty="0"/>
              <a:t>uitwisselen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165510"/>
            <a:ext cx="7848872" cy="3639753"/>
          </a:xfrm>
        </p:spPr>
        <p:txBody>
          <a:bodyPr/>
          <a:lstStyle/>
          <a:p>
            <a:endParaRPr lang="nl-NL" dirty="0"/>
          </a:p>
          <a:p>
            <a:r>
              <a:rPr lang="nl-NL" b="1" i="1" spc="0" dirty="0">
                <a:solidFill>
                  <a:schemeClr val="accent2"/>
                </a:solidFill>
              </a:rPr>
              <a:t>Hoe zit het met het uitwisselen van persoonsgegevens bij ons?</a:t>
            </a:r>
          </a:p>
          <a:p>
            <a:endParaRPr lang="nl-NL" b="1" i="1" spc="0" dirty="0">
              <a:solidFill>
                <a:schemeClr val="accent2"/>
              </a:solidFill>
            </a:endParaRPr>
          </a:p>
          <a:p>
            <a:pPr lvl="0"/>
            <a:r>
              <a:rPr lang="nl-NL" dirty="0"/>
              <a:t>Denk daarbij aan de online </a:t>
            </a:r>
            <a:r>
              <a:rPr lang="nl-NL" dirty="0" smtClean="0"/>
              <a:t>apps</a:t>
            </a:r>
            <a:r>
              <a:rPr lang="nl-NL" dirty="0"/>
              <a:t>, waarvoor leerlingen moeten inloggen met hun e-mail </a:t>
            </a:r>
            <a:r>
              <a:rPr lang="nl-NL" dirty="0" smtClean="0"/>
              <a:t>adres. </a:t>
            </a:r>
            <a:r>
              <a:rPr lang="nl-NL" dirty="0"/>
              <a:t>De gegevens die worden uitgewisseld met GGD, andere scholen, gemeente, schoolmaatschappelijk werk </a:t>
            </a:r>
            <a:r>
              <a:rPr lang="nl-NL" dirty="0" smtClean="0"/>
              <a:t>enz.?</a:t>
            </a:r>
            <a:endParaRPr lang="nl-NL" dirty="0"/>
          </a:p>
          <a:p>
            <a:endParaRPr lang="nl-NL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i="1" dirty="0"/>
              <a:t>Bedenk minimaal 2 risico’s rondom het thema </a:t>
            </a:r>
            <a:r>
              <a:rPr lang="nl-NL" i="1" dirty="0" smtClean="0"/>
              <a:t>(persoons)gegevens uitwisselen.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i="1" dirty="0" smtClean="0"/>
              <a:t>Bespreek </a:t>
            </a:r>
            <a:r>
              <a:rPr lang="nl-NL" i="1" dirty="0"/>
              <a:t>hierbij ook de kans en de impact</a:t>
            </a:r>
            <a:r>
              <a:rPr lang="nl-NL" i="1" dirty="0" smtClean="0"/>
              <a:t>.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11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3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 persoonsgegevens uitwisselen 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4313" lvl="1" indent="-214313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12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1683000" y="2321602"/>
            <a:ext cx="6048000" cy="3263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37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600" indent="-24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9600" indent="-24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9600" indent="-24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350">
                <a:solidFill>
                  <a:srgbClr val="000000"/>
                </a:solidFill>
                <a:latin typeface="Arial"/>
              </a:rPr>
              <a:t>Een gebeurtenis 	……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Leidt tot (effect) 	……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Door(oorzaak)	……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Cluster: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Opmerkingen: </a:t>
            </a:r>
          </a:p>
          <a:p>
            <a:endParaRPr lang="nl-NL" sz="135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01" y="3537012"/>
            <a:ext cx="501134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Risico’s vragen om maatregelen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2060848"/>
            <a:ext cx="7092360" cy="3816424"/>
          </a:xfrm>
        </p:spPr>
        <p:txBody>
          <a:bodyPr/>
          <a:lstStyle/>
          <a:p>
            <a:r>
              <a:rPr lang="nl-NL" dirty="0"/>
              <a:t>De volgende stap is het bepalen van de maatregelen die moeten worden genomen om de risico’s te beperken.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Veel </a:t>
            </a:r>
            <a:r>
              <a:rPr lang="nl-NL" dirty="0"/>
              <a:t>maatregelen zijn terug te vinden in de </a:t>
            </a:r>
          </a:p>
          <a:p>
            <a:r>
              <a:rPr lang="nl-NL" b="1" spc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Aanpak IBP </a:t>
            </a:r>
            <a:r>
              <a:rPr lang="nl-NL" dirty="0"/>
              <a:t>in de vorm van templates</a:t>
            </a:r>
            <a:r>
              <a:rPr lang="nl-NL" dirty="0" smtClean="0"/>
              <a:t>,</a:t>
            </a:r>
          </a:p>
          <a:p>
            <a:r>
              <a:rPr lang="nl-NL" dirty="0"/>
              <a:t>a</a:t>
            </a:r>
            <a:r>
              <a:rPr lang="nl-NL" dirty="0" smtClean="0"/>
              <a:t>dviezen en </a:t>
            </a:r>
            <a:r>
              <a:rPr lang="nl-NL" dirty="0"/>
              <a:t>hulpmiddelen.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2000" dirty="0">
                <a:hlinkClick r:id="rId2"/>
              </a:rPr>
              <a:t>https://kn.nu/ibponderwijs</a:t>
            </a:r>
            <a:r>
              <a:rPr lang="nl-NL" sz="2000" dirty="0"/>
              <a:t> </a:t>
            </a:r>
          </a:p>
          <a:p>
            <a:r>
              <a:rPr lang="nl-NL" dirty="0" smtClean="0"/>
              <a:t>Is de </a:t>
            </a:r>
            <a:r>
              <a:rPr lang="nl-NL" dirty="0"/>
              <a:t>‘startpagina’ om IBP goed geregeld te krijgen. </a:t>
            </a:r>
          </a:p>
          <a:p>
            <a:r>
              <a:rPr lang="nl-NL" dirty="0"/>
              <a:t>Zorg ervoor dat je school voldoet aan de eisen van de AVG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13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920" y="2564904"/>
            <a:ext cx="3107339" cy="21602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139" y="4159956"/>
            <a:ext cx="990794" cy="18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006" y="2942946"/>
            <a:ext cx="1778663" cy="13351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3417" y="1162465"/>
            <a:ext cx="8064000" cy="583200"/>
          </a:xfrm>
        </p:spPr>
        <p:txBody>
          <a:bodyPr/>
          <a:lstStyle/>
          <a:p>
            <a:r>
              <a:rPr lang="nl-NL" dirty="0" smtClean="0"/>
              <a:t>Risicoanalyse … hoe begin je?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4006" y="1916832"/>
            <a:ext cx="8064000" cy="4045069"/>
          </a:xfrm>
        </p:spPr>
        <p:txBody>
          <a:bodyPr/>
          <a:lstStyle/>
          <a:p>
            <a:pPr lvl="1" indent="0">
              <a:buNone/>
            </a:pPr>
            <a:r>
              <a:rPr lang="nl-NL" dirty="0" smtClean="0"/>
              <a:t>Risicoanalyse </a:t>
            </a:r>
            <a:r>
              <a:rPr lang="nl-NL" dirty="0"/>
              <a:t>in de vorm van een </a:t>
            </a:r>
            <a:r>
              <a:rPr lang="nl-NL" dirty="0" smtClean="0"/>
              <a:t>workshop werkt prettig.</a:t>
            </a:r>
            <a:endParaRPr lang="nl-NL" dirty="0"/>
          </a:p>
          <a:p>
            <a:pPr lvl="1" indent="0">
              <a:buNone/>
            </a:pPr>
            <a:r>
              <a:rPr lang="nl-NL" dirty="0" smtClean="0"/>
              <a:t>Verzamel </a:t>
            </a:r>
            <a:r>
              <a:rPr lang="nl-NL" dirty="0"/>
              <a:t>mensen </a:t>
            </a:r>
            <a:r>
              <a:rPr lang="nl-NL" dirty="0" smtClean="0"/>
              <a:t>met </a:t>
            </a:r>
            <a:r>
              <a:rPr lang="nl-NL" dirty="0"/>
              <a:t>verschillende rollen en </a:t>
            </a:r>
            <a:r>
              <a:rPr lang="nl-NL" dirty="0" smtClean="0"/>
              <a:t>taken; max. 6 personen.</a:t>
            </a:r>
          </a:p>
          <a:p>
            <a:pPr lvl="1" indent="0">
              <a:buNone/>
            </a:pPr>
            <a:endParaRPr lang="nl-NL" dirty="0" smtClean="0"/>
          </a:p>
          <a:p>
            <a:pPr lvl="1" indent="0">
              <a:buNone/>
            </a:pPr>
            <a:endParaRPr lang="nl-NL" dirty="0" smtClean="0"/>
          </a:p>
          <a:p>
            <a:pPr lvl="1" indent="0">
              <a:buNone/>
            </a:pPr>
            <a:r>
              <a:rPr lang="nl-NL" dirty="0" smtClean="0"/>
              <a:t>			Wat zijn de</a:t>
            </a:r>
          </a:p>
          <a:p>
            <a:pPr lvl="1" indent="0">
              <a:buNone/>
            </a:pPr>
            <a:r>
              <a:rPr lang="nl-NL" dirty="0"/>
              <a:t>	</a:t>
            </a:r>
            <a:r>
              <a:rPr lang="nl-NL" dirty="0" smtClean="0"/>
              <a:t>		       risico’s 			Deze hebben 							de hoogste							prioriteit</a:t>
            </a:r>
            <a:endParaRPr lang="nl-NL" dirty="0"/>
          </a:p>
          <a:p>
            <a:pPr lvl="1" indent="0">
              <a:buNone/>
            </a:pPr>
            <a:r>
              <a:rPr lang="nl-NL" dirty="0" smtClean="0"/>
              <a:t>Kijk vervolgens naar:</a:t>
            </a:r>
          </a:p>
          <a:p>
            <a:pPr lvl="1" indent="0">
              <a:buNone/>
            </a:pPr>
            <a:endParaRPr lang="nl-NL" dirty="0" smtClean="0"/>
          </a:p>
          <a:p>
            <a:pPr marL="160735" lvl="1" indent="-160735"/>
            <a:r>
              <a:rPr lang="nl-NL" dirty="0" smtClean="0"/>
              <a:t> de situatie op school;</a:t>
            </a:r>
          </a:p>
          <a:p>
            <a:pPr marL="160735" lvl="1" indent="-160735"/>
            <a:r>
              <a:rPr lang="nl-NL" dirty="0"/>
              <a:t> </a:t>
            </a:r>
            <a:r>
              <a:rPr lang="nl-NL" dirty="0" smtClean="0"/>
              <a:t>wat je allemaal ’hebt’;</a:t>
            </a:r>
            <a:endParaRPr lang="nl-NL" dirty="0"/>
          </a:p>
          <a:p>
            <a:pPr marL="160735" lvl="1" indent="-160735"/>
            <a:r>
              <a:rPr lang="nl-NL" dirty="0" smtClean="0"/>
              <a:t> waar zitten de risico’s;</a:t>
            </a:r>
            <a:endParaRPr lang="nl-NL" dirty="0"/>
          </a:p>
          <a:p>
            <a:pPr marL="160735" lvl="1" indent="-160735"/>
            <a:r>
              <a:rPr lang="nl-NL" dirty="0" smtClean="0"/>
              <a:t> het beeld dat iedereen heeft van de gevolgen.</a:t>
            </a:r>
            <a:endParaRPr lang="nl-NL" dirty="0"/>
          </a:p>
          <a:p>
            <a:pPr marL="214313" lvl="1" indent="-214313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2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8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/>
              <a:t>3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20000" y="888892"/>
            <a:ext cx="8064000" cy="583200"/>
          </a:xfrm>
        </p:spPr>
        <p:txBody>
          <a:bodyPr/>
          <a:lstStyle/>
          <a:p>
            <a:r>
              <a:rPr lang="nl-NL" dirty="0" smtClean="0">
                <a:solidFill>
                  <a:srgbClr val="007AC3"/>
                </a:solidFill>
              </a:rPr>
              <a:t>Situatie </a:t>
            </a:r>
            <a:r>
              <a:rPr lang="nl-NL" dirty="0">
                <a:solidFill>
                  <a:srgbClr val="007AC3"/>
                </a:solidFill>
              </a:rPr>
              <a:t>op </a:t>
            </a:r>
            <a:r>
              <a:rPr lang="nl-NL" dirty="0" smtClean="0">
                <a:solidFill>
                  <a:srgbClr val="007AC3"/>
                </a:solidFill>
              </a:rPr>
              <a:t>school, wat heb je allemaal…</a:t>
            </a:r>
            <a:endParaRPr lang="nl-NL" dirty="0">
              <a:solidFill>
                <a:srgbClr val="007AC3"/>
              </a:solidFill>
            </a:endParaRP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3648" y="1844824"/>
            <a:ext cx="6875555" cy="42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5449" y="1217404"/>
            <a:ext cx="6156012" cy="437400"/>
          </a:xfrm>
        </p:spPr>
        <p:txBody>
          <a:bodyPr/>
          <a:lstStyle/>
          <a:p>
            <a:r>
              <a:rPr lang="nl-NL" dirty="0" smtClean="0"/>
              <a:t>Waar zitten de risico’s?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4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5449" y="3321044"/>
            <a:ext cx="6904925" cy="2124179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015448" y="1907097"/>
            <a:ext cx="69049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000000"/>
                </a:solidFill>
                <a:latin typeface="Arial"/>
              </a:rPr>
              <a:t>Risico’s en maatregelen met betrekking tot Informatiebeveiliging en privacy </a:t>
            </a:r>
            <a:r>
              <a:rPr lang="nl-NL" sz="1400" dirty="0" smtClean="0">
                <a:solidFill>
                  <a:srgbClr val="000000"/>
                </a:solidFill>
                <a:latin typeface="Arial"/>
              </a:rPr>
              <a:t>raken </a:t>
            </a:r>
            <a:r>
              <a:rPr lang="nl-NL" sz="1400" dirty="0">
                <a:solidFill>
                  <a:srgbClr val="000000"/>
                </a:solidFill>
                <a:latin typeface="Arial"/>
              </a:rPr>
              <a:t>elke organisatie op veel gebieden, zowel intern als extern.</a:t>
            </a:r>
          </a:p>
          <a:p>
            <a:endParaRPr lang="nl-NL" sz="1400" dirty="0">
              <a:solidFill>
                <a:srgbClr val="000000"/>
              </a:solidFill>
              <a:latin typeface="Arial"/>
            </a:endParaRPr>
          </a:p>
          <a:p>
            <a:r>
              <a:rPr lang="nl-NL" sz="1400" dirty="0" smtClean="0">
                <a:solidFill>
                  <a:srgbClr val="000000"/>
                </a:solidFill>
                <a:latin typeface="Arial"/>
              </a:rPr>
              <a:t>Door deze gebieden te groeperen in </a:t>
            </a:r>
            <a:r>
              <a:rPr lang="nl-NL" sz="1400" b="1" dirty="0">
                <a:solidFill>
                  <a:srgbClr val="007AC3">
                    <a:lumMod val="75000"/>
                  </a:srgbClr>
                </a:solidFill>
              </a:rPr>
              <a:t>zes clusters</a:t>
            </a:r>
            <a:r>
              <a:rPr lang="nl-NL" sz="1400" b="1" dirty="0" smtClean="0">
                <a:solidFill>
                  <a:srgbClr val="007AC3">
                    <a:lumMod val="75000"/>
                  </a:srgbClr>
                </a:solidFill>
              </a:rPr>
              <a:t>* </a:t>
            </a:r>
            <a:r>
              <a:rPr lang="nl-NL" sz="1400" dirty="0" smtClean="0">
                <a:solidFill>
                  <a:srgbClr val="000000"/>
                </a:solidFill>
                <a:latin typeface="Arial"/>
              </a:rPr>
              <a:t>zijn </a:t>
            </a:r>
            <a:r>
              <a:rPr lang="nl-NL" sz="1400" dirty="0">
                <a:solidFill>
                  <a:srgbClr val="000000"/>
                </a:solidFill>
                <a:latin typeface="Arial"/>
              </a:rPr>
              <a:t>d</a:t>
            </a:r>
            <a:r>
              <a:rPr lang="nl-NL" sz="140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nl-NL" sz="1400" dirty="0">
                <a:solidFill>
                  <a:srgbClr val="000000"/>
                </a:solidFill>
                <a:latin typeface="Arial"/>
              </a:rPr>
              <a:t>risico's en maatregelen </a:t>
            </a:r>
            <a:r>
              <a:rPr lang="nl-NL" sz="1400" dirty="0" smtClean="0">
                <a:solidFill>
                  <a:srgbClr val="000000"/>
                </a:solidFill>
                <a:latin typeface="Arial"/>
              </a:rPr>
              <a:t>overzichtelijker te maken.</a:t>
            </a:r>
            <a:endParaRPr lang="nl-NL" sz="1400" dirty="0">
              <a:solidFill>
                <a:srgbClr val="007AC3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067319" y="5517232"/>
            <a:ext cx="3853056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75" dirty="0">
                <a:solidFill>
                  <a:srgbClr val="000000"/>
                </a:solidFill>
                <a:latin typeface="Arial"/>
              </a:rPr>
              <a:t>* Uit de complete set van 114 normen van de versie 2013 van het ISO 27002 normenkader is een selectie gemaakt van 79 normen, door-vertaald naar 85 statements. De statements zijn in een zestal voor het onderwijs relevante clusters verdeeld:</a:t>
            </a:r>
            <a:endParaRPr lang="nl-NL" sz="675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0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Heeft iedereen hetzelfde beeld?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1988840"/>
            <a:ext cx="8064000" cy="4392488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600" b="1" dirty="0"/>
              <a:t>Reputatieschade</a:t>
            </a:r>
            <a:r>
              <a:rPr lang="nl-NL" sz="1600" dirty="0"/>
              <a:t>: imagoschade door o.a. examenfraude, wachtwoorden op straat, gestolen toetsen/examens.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600" b="1" dirty="0"/>
              <a:t>Financiële schade</a:t>
            </a:r>
            <a:r>
              <a:rPr lang="nl-NL" sz="1600" dirty="0"/>
              <a:t>: onjuiste data kan bekostiging van leerlingen in gevaar brengen; ook claims of boetes hebben financiële consequenties.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600" b="1" dirty="0"/>
              <a:t>Continuïteit</a:t>
            </a:r>
            <a:r>
              <a:rPr lang="nl-NL" sz="1600" dirty="0"/>
              <a:t> het onderwijs: Cybercrime en </a:t>
            </a:r>
            <a:r>
              <a:rPr lang="nl-NL" sz="1600" dirty="0" err="1"/>
              <a:t>DDos</a:t>
            </a:r>
            <a:r>
              <a:rPr lang="nl-NL" sz="1600" dirty="0"/>
              <a:t>-aanvallen kunnen het onderwijs enorm verstoren.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600" b="1" dirty="0"/>
              <a:t>Wet en regelgeving</a:t>
            </a:r>
            <a:r>
              <a:rPr lang="nl-NL" sz="1600" dirty="0"/>
              <a:t>: er moet o.a. aantoonbaar voldaan worden aan de AVG.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600" b="1" dirty="0"/>
              <a:t>Cloudrisico’s</a:t>
            </a:r>
            <a:r>
              <a:rPr lang="nl-NL" sz="1600" dirty="0"/>
              <a:t>: toepassingen in de </a:t>
            </a:r>
            <a:r>
              <a:rPr lang="nl-NL" sz="1600" dirty="0" err="1"/>
              <a:t>cloud</a:t>
            </a:r>
            <a:r>
              <a:rPr lang="nl-NL" sz="1600" dirty="0"/>
              <a:t> leveren specifieke aandachtspunten op zoals eigenaarschap, toegang en privacy, continuïteit van de dienstverlening van externe partijen, etc.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600" b="1" dirty="0"/>
              <a:t>Kennisniveau te laag</a:t>
            </a:r>
            <a:r>
              <a:rPr lang="nl-NL" sz="1600" dirty="0"/>
              <a:t>: ontwikkelingen gaan snel. Onvoldoende kennis kan leiden tot onjuiste beslissingen ten aanzien van IBP.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5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21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Maar wat is een risico?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risico </a:t>
            </a:r>
            <a:r>
              <a:rPr lang="nl-NL" dirty="0" smtClean="0"/>
              <a:t>is:</a:t>
            </a:r>
          </a:p>
          <a:p>
            <a:endParaRPr lang="nl-NL" sz="600" dirty="0"/>
          </a:p>
          <a:p>
            <a:pPr marL="257175" indent="-257175">
              <a:buFont typeface="Arial" charset="0"/>
              <a:buChar char="•"/>
            </a:pPr>
            <a:r>
              <a:rPr lang="nl-NL" dirty="0"/>
              <a:t>&lt;Een gebeurtenis&gt;</a:t>
            </a:r>
          </a:p>
          <a:p>
            <a:pPr marL="257175" indent="-257175">
              <a:buFont typeface="Arial" charset="0"/>
              <a:buChar char="•"/>
            </a:pPr>
            <a:r>
              <a:rPr lang="nl-NL" dirty="0" smtClean="0"/>
              <a:t>Leidt </a:t>
            </a:r>
            <a:r>
              <a:rPr lang="nl-NL" dirty="0"/>
              <a:t>tot &lt;een gevolg&gt;</a:t>
            </a:r>
          </a:p>
          <a:p>
            <a:pPr marL="257175" indent="-257175">
              <a:buFont typeface="Arial" charset="0"/>
              <a:buChar char="•"/>
            </a:pPr>
            <a:r>
              <a:rPr lang="nl-NL" dirty="0" smtClean="0"/>
              <a:t>Door </a:t>
            </a:r>
            <a:r>
              <a:rPr lang="nl-NL" dirty="0"/>
              <a:t>&lt;een oorzaak&gt;</a:t>
            </a:r>
          </a:p>
          <a:p>
            <a:pPr marL="214313" lvl="1" indent="-214313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6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20000" y="4221088"/>
            <a:ext cx="5940232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350" dirty="0">
                <a:solidFill>
                  <a:srgbClr val="000000"/>
                </a:solidFill>
                <a:latin typeface="Arial"/>
              </a:rPr>
              <a:t>Bijvoorbeeld:</a:t>
            </a:r>
          </a:p>
          <a:p>
            <a:endParaRPr lang="nl-NL" sz="1350" dirty="0">
              <a:solidFill>
                <a:srgbClr val="000000"/>
              </a:solidFill>
              <a:latin typeface="Arial"/>
            </a:endParaRPr>
          </a:p>
          <a:p>
            <a:r>
              <a:rPr lang="nl-NL" sz="1350" i="1" dirty="0">
                <a:solidFill>
                  <a:srgbClr val="000000"/>
                </a:solidFill>
                <a:latin typeface="Arial"/>
              </a:rPr>
              <a:t>Een openstaande voordeur</a:t>
            </a:r>
          </a:p>
          <a:p>
            <a:r>
              <a:rPr lang="nl-NL" sz="1350" i="1" dirty="0">
                <a:solidFill>
                  <a:srgbClr val="FF0000"/>
                </a:solidFill>
                <a:latin typeface="Arial"/>
              </a:rPr>
              <a:t>Leidt tot </a:t>
            </a:r>
            <a:r>
              <a:rPr lang="nl-NL" sz="1350" i="1" dirty="0">
                <a:solidFill>
                  <a:srgbClr val="000000"/>
                </a:solidFill>
                <a:latin typeface="Arial"/>
              </a:rPr>
              <a:t>diefstal van verschillende laptops</a:t>
            </a:r>
          </a:p>
          <a:p>
            <a:r>
              <a:rPr lang="nl-NL" sz="1350" i="1" dirty="0">
                <a:solidFill>
                  <a:srgbClr val="FF0000"/>
                </a:solidFill>
                <a:latin typeface="Arial"/>
              </a:rPr>
              <a:t>Door </a:t>
            </a:r>
            <a:r>
              <a:rPr lang="nl-NL" sz="1350" i="1" dirty="0">
                <a:solidFill>
                  <a:srgbClr val="000000"/>
                </a:solidFill>
                <a:latin typeface="Arial"/>
              </a:rPr>
              <a:t>dat </a:t>
            </a:r>
            <a:r>
              <a:rPr lang="nl-NL" sz="1350" i="1" dirty="0" smtClean="0">
                <a:solidFill>
                  <a:srgbClr val="000000"/>
                </a:solidFill>
                <a:latin typeface="Arial"/>
              </a:rPr>
              <a:t>de laptops niet goed waren opgeborgen</a:t>
            </a:r>
            <a:endParaRPr lang="nl-NL" sz="1350" i="1" dirty="0">
              <a:solidFill>
                <a:srgbClr val="000000"/>
              </a:solidFill>
              <a:latin typeface="Arial"/>
            </a:endParaRPr>
          </a:p>
          <a:p>
            <a:endParaRPr lang="nl-NL" sz="1350" dirty="0">
              <a:solidFill>
                <a:srgbClr val="000000"/>
              </a:solidFill>
              <a:latin typeface="Arial"/>
            </a:endParaRPr>
          </a:p>
          <a:p>
            <a:r>
              <a:rPr lang="nl-NL" sz="1350" dirty="0">
                <a:solidFill>
                  <a:srgbClr val="000000"/>
                </a:solidFill>
                <a:latin typeface="Arial"/>
              </a:rPr>
              <a:t>De </a:t>
            </a:r>
            <a:r>
              <a:rPr lang="nl-NL" sz="1350" b="1" dirty="0">
                <a:solidFill>
                  <a:srgbClr val="007AC3"/>
                </a:solidFill>
                <a:latin typeface="Arial"/>
              </a:rPr>
              <a:t>kans</a:t>
            </a:r>
            <a:r>
              <a:rPr lang="nl-NL" sz="1350" dirty="0">
                <a:solidFill>
                  <a:srgbClr val="000000"/>
                </a:solidFill>
                <a:latin typeface="Arial"/>
              </a:rPr>
              <a:t> dat dit gebeurt is klein. De </a:t>
            </a:r>
            <a:r>
              <a:rPr lang="nl-NL" sz="1350" b="1" dirty="0">
                <a:solidFill>
                  <a:srgbClr val="007AC3"/>
                </a:solidFill>
                <a:latin typeface="Arial"/>
              </a:rPr>
              <a:t>impact</a:t>
            </a:r>
            <a:r>
              <a:rPr lang="nl-NL" sz="1350" dirty="0">
                <a:solidFill>
                  <a:srgbClr val="000000"/>
                </a:solidFill>
                <a:latin typeface="Arial"/>
              </a:rPr>
              <a:t> hiervan is gemiddeld.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9" y="2125057"/>
            <a:ext cx="3819524" cy="221049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698017" y="3798864"/>
            <a:ext cx="121513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13" dirty="0">
                <a:solidFill>
                  <a:srgbClr val="000000"/>
                </a:solidFill>
                <a:latin typeface="Arial"/>
              </a:rPr>
              <a:t>Kans:</a:t>
            </a:r>
          </a:p>
          <a:p>
            <a:endParaRPr lang="nl-NL" sz="1013" dirty="0">
              <a:solidFill>
                <a:srgbClr val="000000"/>
              </a:solidFill>
              <a:latin typeface="Arial"/>
            </a:endParaRPr>
          </a:p>
          <a:p>
            <a:r>
              <a:rPr lang="nl-NL" sz="1013" dirty="0">
                <a:solidFill>
                  <a:srgbClr val="000000"/>
                </a:solidFill>
                <a:latin typeface="Arial"/>
              </a:rPr>
              <a:t>Impact: </a:t>
            </a:r>
          </a:p>
        </p:txBody>
      </p:sp>
    </p:spTree>
    <p:extLst>
      <p:ext uri="{BB962C8B-B14F-4D97-AF65-F5344CB8AC3E}">
        <p14:creationId xmlns:p14="http://schemas.microsoft.com/office/powerpoint/2010/main" val="21533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klein en wat is groot?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1821074"/>
            <a:ext cx="8172480" cy="4704270"/>
          </a:xfrm>
        </p:spPr>
        <p:txBody>
          <a:bodyPr/>
          <a:lstStyle/>
          <a:p>
            <a:r>
              <a:rPr lang="nl-NL" dirty="0"/>
              <a:t>De inschatting van kans en impact is altijd subjectief. Maak hier afspraken over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pPr marL="257175" indent="-257175">
              <a:buFont typeface="Arial" charset="0"/>
              <a:buChar char="•"/>
            </a:pPr>
            <a:endParaRPr lang="nl-NL" sz="600" dirty="0"/>
          </a:p>
          <a:p>
            <a:pPr marL="257175" indent="-257175">
              <a:buFont typeface="Arial" charset="0"/>
              <a:buChar char="•"/>
            </a:pPr>
            <a:r>
              <a:rPr lang="nl-NL" b="1" i="1" spc="0" dirty="0">
                <a:solidFill>
                  <a:schemeClr val="accent2"/>
                </a:solidFill>
              </a:rPr>
              <a:t>Kans: kans op optreden van een risico</a:t>
            </a:r>
          </a:p>
          <a:p>
            <a:pPr marL="540675" indent="-257175">
              <a:buFont typeface="Arial" charset="0"/>
              <a:buChar char="•"/>
            </a:pPr>
            <a:r>
              <a:rPr lang="nl-NL" sz="1400" b="1" dirty="0" smtClean="0"/>
              <a:t>Klein	(1) zal </a:t>
            </a:r>
            <a:r>
              <a:rPr lang="nl-NL" sz="1400" b="1" dirty="0"/>
              <a:t>minder dan jaarlijks </a:t>
            </a:r>
            <a:r>
              <a:rPr lang="nl-NL" sz="1400" b="1" dirty="0" smtClean="0"/>
              <a:t>voorkomen</a:t>
            </a:r>
          </a:p>
          <a:p>
            <a:pPr marL="540675" lvl="1" indent="-257175">
              <a:buFont typeface="Arial" charset="0"/>
              <a:buChar char="•"/>
            </a:pPr>
            <a:endParaRPr lang="nl-NL" sz="1400" b="1" dirty="0"/>
          </a:p>
          <a:p>
            <a:pPr marL="540675" lvl="1" indent="-257175">
              <a:buFont typeface="Arial" charset="0"/>
              <a:buChar char="•"/>
            </a:pPr>
            <a:r>
              <a:rPr lang="nl-NL" sz="1400" b="1" dirty="0"/>
              <a:t>Middel 	</a:t>
            </a:r>
            <a:r>
              <a:rPr lang="nl-NL" sz="1400" b="1" dirty="0" smtClean="0"/>
              <a:t>(2) kan </a:t>
            </a:r>
            <a:r>
              <a:rPr lang="nl-NL" sz="1400" b="1" dirty="0"/>
              <a:t>meerdere keren per jaar </a:t>
            </a:r>
            <a:r>
              <a:rPr lang="nl-NL" sz="1400" b="1" dirty="0" smtClean="0"/>
              <a:t>voorkomen</a:t>
            </a:r>
          </a:p>
          <a:p>
            <a:pPr marL="540675" lvl="1" indent="-257175">
              <a:buFont typeface="Arial" charset="0"/>
              <a:buChar char="•"/>
            </a:pPr>
            <a:endParaRPr lang="nl-NL" sz="1400" b="1" dirty="0"/>
          </a:p>
          <a:p>
            <a:pPr marL="540675" lvl="1" indent="-257175">
              <a:buFont typeface="Arial" charset="0"/>
              <a:buChar char="•"/>
            </a:pPr>
            <a:r>
              <a:rPr lang="nl-NL" sz="1400" b="1" dirty="0"/>
              <a:t>Groot 	</a:t>
            </a:r>
            <a:r>
              <a:rPr lang="nl-NL" sz="1400" b="1" dirty="0" smtClean="0"/>
              <a:t>(3) kan </a:t>
            </a:r>
            <a:r>
              <a:rPr lang="nl-NL" sz="1400" b="1" dirty="0"/>
              <a:t>dagelijks voorkomen</a:t>
            </a:r>
          </a:p>
          <a:p>
            <a:pPr marL="257175" indent="-257175">
              <a:buFont typeface="Arial" charset="0"/>
              <a:buChar char="•"/>
            </a:pPr>
            <a:endParaRPr lang="nl-NL" sz="1050" b="1" dirty="0"/>
          </a:p>
          <a:p>
            <a:pPr marL="257175" indent="-257175">
              <a:buFont typeface="Arial" charset="0"/>
              <a:buChar char="•"/>
            </a:pPr>
            <a:r>
              <a:rPr lang="nl-NL" b="1" i="1" spc="0" dirty="0">
                <a:solidFill>
                  <a:schemeClr val="accent2"/>
                </a:solidFill>
              </a:rPr>
              <a:t>Impact: effect wanneer het risico optreed</a:t>
            </a:r>
          </a:p>
          <a:p>
            <a:pPr marL="540675" lvl="1" indent="-257175">
              <a:buFont typeface="Arial" charset="0"/>
              <a:buChar char="•"/>
            </a:pPr>
            <a:r>
              <a:rPr lang="nl-NL" sz="1400" b="1" dirty="0"/>
              <a:t>Klein 	</a:t>
            </a:r>
            <a:r>
              <a:rPr lang="nl-NL" sz="1400" b="1" dirty="0" smtClean="0"/>
              <a:t>(1) verstoring van het niet-primaire </a:t>
            </a:r>
            <a:r>
              <a:rPr lang="nl-NL" sz="1400" b="1" dirty="0"/>
              <a:t>proces, alleen intern </a:t>
            </a:r>
            <a:r>
              <a:rPr lang="nl-NL" sz="1400" b="1" dirty="0" smtClean="0"/>
              <a:t>merkbaar</a:t>
            </a:r>
          </a:p>
          <a:p>
            <a:pPr marL="540675" lvl="1" indent="-257175">
              <a:buFont typeface="Arial" charset="0"/>
              <a:buChar char="•"/>
            </a:pPr>
            <a:endParaRPr lang="nl-NL" sz="1400" b="1" dirty="0"/>
          </a:p>
          <a:p>
            <a:pPr marL="540675" lvl="1" indent="-257175">
              <a:buFont typeface="Arial" charset="0"/>
              <a:buChar char="•"/>
            </a:pPr>
            <a:r>
              <a:rPr lang="nl-NL" sz="1400" b="1" dirty="0"/>
              <a:t>Middel 	(</a:t>
            </a:r>
            <a:r>
              <a:rPr lang="nl-NL" sz="1400" b="1" dirty="0" smtClean="0"/>
              <a:t>2) verstoring van het primaire </a:t>
            </a:r>
            <a:r>
              <a:rPr lang="nl-NL" sz="1400" b="1" dirty="0"/>
              <a:t>proces, extern merkbaar, snel </a:t>
            </a:r>
            <a:r>
              <a:rPr lang="nl-NL" sz="1400" b="1" dirty="0" smtClean="0"/>
              <a:t>opgelost</a:t>
            </a:r>
          </a:p>
          <a:p>
            <a:pPr marL="540675" lvl="1" indent="-257175">
              <a:buFont typeface="Arial" charset="0"/>
              <a:buChar char="•"/>
            </a:pPr>
            <a:endParaRPr lang="nl-NL" sz="1400" b="1" dirty="0"/>
          </a:p>
          <a:p>
            <a:pPr marL="540675" lvl="1" indent="-257175">
              <a:buFont typeface="Arial" charset="0"/>
              <a:buChar char="•"/>
            </a:pPr>
            <a:r>
              <a:rPr lang="nl-NL" sz="1400" b="1" dirty="0"/>
              <a:t>Groot 	(</a:t>
            </a:r>
            <a:r>
              <a:rPr lang="nl-NL" sz="1400" b="1" dirty="0" smtClean="0"/>
              <a:t>3) verstoring van het primaire </a:t>
            </a:r>
            <a:r>
              <a:rPr lang="nl-NL" sz="1400" b="1" dirty="0"/>
              <a:t>proces, reputatieschade, </a:t>
            </a:r>
            <a:r>
              <a:rPr lang="nl-NL" sz="1400" b="1" dirty="0" smtClean="0"/>
              <a:t>langdurig</a:t>
            </a:r>
          </a:p>
          <a:p>
            <a:pPr marL="540675" lvl="1" indent="-257175">
              <a:buFont typeface="Arial" charset="0"/>
              <a:buChar char="•"/>
            </a:pPr>
            <a:endParaRPr lang="nl-NL" sz="1400" b="1" dirty="0"/>
          </a:p>
          <a:p>
            <a:pPr lvl="1" indent="-125550">
              <a:buNone/>
            </a:pPr>
            <a:r>
              <a:rPr lang="nl-NL" b="1" i="1" dirty="0" smtClean="0">
                <a:solidFill>
                  <a:schemeClr val="accent2"/>
                </a:solidFill>
              </a:rPr>
              <a:t>Het </a:t>
            </a:r>
            <a:r>
              <a:rPr lang="nl-NL" b="1" i="1" dirty="0">
                <a:solidFill>
                  <a:schemeClr val="accent2"/>
                </a:solidFill>
              </a:rPr>
              <a:t>risico wordt weergegeven door kans x impact.</a:t>
            </a:r>
          </a:p>
          <a:p>
            <a:pPr lvl="1" indent="-125550">
              <a:buNone/>
            </a:pPr>
            <a:r>
              <a:rPr lang="nl-NL" dirty="0"/>
              <a:t>Dus is de kans gemiddeld en de impact groot, dan scoort het risico een 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7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 om risico’s te inventariseren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999" y="1988840"/>
            <a:ext cx="8064001" cy="3132349"/>
          </a:xfrm>
        </p:spPr>
        <p:txBody>
          <a:bodyPr/>
          <a:lstStyle/>
          <a:p>
            <a:r>
              <a:rPr lang="nl-NL" sz="2100" b="1" spc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Tip 1</a:t>
            </a:r>
            <a:r>
              <a:rPr lang="nl-NL" sz="2100" b="1" spc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: Vragen kunnen helpen om een risico te benoemen.</a:t>
            </a:r>
          </a:p>
          <a:p>
            <a:endParaRPr lang="nl-NL" sz="2100" b="1" spc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r>
              <a:rPr lang="nl-NL" dirty="0" smtClean="0"/>
              <a:t>Zoek samen naar antwoorden op de volgende vragen:</a:t>
            </a:r>
          </a:p>
          <a:p>
            <a:endParaRPr lang="nl-NL" sz="600" dirty="0"/>
          </a:p>
          <a:p>
            <a:pPr marL="759375" lvl="2" indent="-257175">
              <a:buFont typeface="Arial" charset="0"/>
              <a:buChar char="•"/>
            </a:pPr>
            <a:r>
              <a:rPr lang="nl-NL" dirty="0"/>
              <a:t>Aan welke oplossingen/maatregelen heb ik al eerder gedacht?</a:t>
            </a:r>
          </a:p>
          <a:p>
            <a:pPr marL="759375" lvl="2" indent="-257175">
              <a:buFont typeface="Arial" charset="0"/>
              <a:buChar char="•"/>
            </a:pPr>
            <a:r>
              <a:rPr lang="nl-NL" dirty="0"/>
              <a:t>Welke apparaten gebruik ik elke dag?</a:t>
            </a:r>
          </a:p>
          <a:p>
            <a:pPr marL="759375" lvl="2" indent="-257175">
              <a:buFont typeface="Arial" charset="0"/>
              <a:buChar char="•"/>
            </a:pPr>
            <a:r>
              <a:rPr lang="nl-NL" dirty="0"/>
              <a:t>Wanneer </a:t>
            </a:r>
            <a:r>
              <a:rPr lang="nl-NL" dirty="0" smtClean="0"/>
              <a:t>of waarover krijgen </a:t>
            </a:r>
            <a:r>
              <a:rPr lang="nl-NL" dirty="0"/>
              <a:t>we veel telefoontjes van ouders?</a:t>
            </a:r>
          </a:p>
          <a:p>
            <a:pPr marL="759375" lvl="2" indent="-257175">
              <a:buFont typeface="Arial" charset="0"/>
              <a:buChar char="•"/>
            </a:pPr>
            <a:r>
              <a:rPr lang="nl-NL" dirty="0"/>
              <a:t>Waar hebben we eigenlijk geen zicht op?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8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806330"/>
            <a:ext cx="1271126" cy="95105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437112"/>
            <a:ext cx="2239227" cy="149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2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 2: Ga uit van een voorbeeld</a:t>
            </a:r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Ga uit van een voorbeeld </a:t>
            </a:r>
            <a:r>
              <a:rPr lang="nl-NL" dirty="0"/>
              <a:t>om gevoel te krijgen </a:t>
            </a:r>
            <a:r>
              <a:rPr lang="nl-NL" dirty="0" smtClean="0"/>
              <a:t>bij risico’s.</a:t>
            </a:r>
            <a:endParaRPr lang="nl-NL" dirty="0"/>
          </a:p>
          <a:p>
            <a:endParaRPr lang="nl-NL" dirty="0"/>
          </a:p>
          <a:p>
            <a:r>
              <a:rPr lang="nl-NL" b="1" i="1" spc="0" dirty="0" smtClean="0">
                <a:solidFill>
                  <a:schemeClr val="accent2"/>
                </a:solidFill>
              </a:rPr>
              <a:t>V.b. 1: Toegang tot (persoons)gegevens; </a:t>
            </a:r>
          </a:p>
          <a:p>
            <a:r>
              <a:rPr lang="nl-NL" b="1" i="1" spc="0" dirty="0" smtClean="0">
                <a:solidFill>
                  <a:schemeClr val="accent2"/>
                </a:solidFill>
              </a:rPr>
              <a:t>Wie </a:t>
            </a:r>
            <a:r>
              <a:rPr lang="nl-NL" b="1" i="1" spc="0" dirty="0">
                <a:solidFill>
                  <a:schemeClr val="accent2"/>
                </a:solidFill>
              </a:rPr>
              <a:t>mogen/kunnen </a:t>
            </a:r>
            <a:r>
              <a:rPr lang="nl-NL" b="1" i="1" spc="0" dirty="0" smtClean="0">
                <a:solidFill>
                  <a:schemeClr val="accent2"/>
                </a:solidFill>
              </a:rPr>
              <a:t>welke (persoons)gegevens </a:t>
            </a:r>
            <a:r>
              <a:rPr lang="nl-NL" b="1" i="1" spc="0" dirty="0">
                <a:solidFill>
                  <a:schemeClr val="accent2"/>
                </a:solidFill>
              </a:rPr>
              <a:t>inzien en waarom? </a:t>
            </a:r>
          </a:p>
          <a:p>
            <a:endParaRPr lang="nl-NL" dirty="0"/>
          </a:p>
          <a:p>
            <a:r>
              <a:rPr lang="nl-NL" dirty="0"/>
              <a:t>Denk </a:t>
            </a:r>
            <a:r>
              <a:rPr lang="nl-NL" dirty="0" smtClean="0"/>
              <a:t>bij </a:t>
            </a:r>
            <a:r>
              <a:rPr lang="nl-NL" dirty="0"/>
              <a:t>toegang ook aan wachtwoorden, fysieke toegang, beveiliging smartphone en tablet, autorisatiematrix, vergrendelen beeldscherm enz.</a:t>
            </a:r>
          </a:p>
          <a:p>
            <a:endParaRPr lang="nl-NL" dirty="0" smtClean="0"/>
          </a:p>
          <a:p>
            <a:endParaRPr lang="nl-NL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i="1" dirty="0"/>
              <a:t>Bedenk minimaal 2 risico’s rondom het </a:t>
            </a:r>
            <a:r>
              <a:rPr lang="nl-NL" i="1" dirty="0" smtClean="0"/>
              <a:t>thema</a:t>
            </a:r>
          </a:p>
          <a:p>
            <a:pPr lvl="0"/>
            <a:r>
              <a:rPr lang="nl-NL" i="1" dirty="0"/>
              <a:t> </a:t>
            </a:r>
            <a:r>
              <a:rPr lang="nl-NL" i="1" dirty="0" smtClean="0"/>
              <a:t>  </a:t>
            </a:r>
            <a:r>
              <a:rPr lang="nl-NL" b="1" i="1" dirty="0" smtClean="0"/>
              <a:t>toegang </a:t>
            </a:r>
            <a:r>
              <a:rPr lang="nl-NL" b="1" i="1" dirty="0"/>
              <a:t>tot gegevens</a:t>
            </a:r>
            <a:r>
              <a:rPr lang="nl-NL" i="1" dirty="0" smtClean="0"/>
              <a:t>.</a:t>
            </a:r>
          </a:p>
          <a:p>
            <a:pPr lvl="0"/>
            <a:endParaRPr lang="nl-NL" i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i="1" dirty="0"/>
              <a:t>Bespreek hierbij ook de kans en de impact</a:t>
            </a:r>
            <a:r>
              <a:rPr lang="nl-NL" i="1" dirty="0" smtClean="0"/>
              <a:t>.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9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221088"/>
            <a:ext cx="1918499" cy="144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nisnet">
  <a:themeElements>
    <a:clrScheme name="Kennisnet">
      <a:dk1>
        <a:srgbClr val="000000"/>
      </a:dk1>
      <a:lt1>
        <a:sysClr val="window" lastClr="FFFFFF"/>
      </a:lt1>
      <a:dk2>
        <a:srgbClr val="172474"/>
      </a:dk2>
      <a:lt2>
        <a:srgbClr val="EAEAF4"/>
      </a:lt2>
      <a:accent1>
        <a:srgbClr val="2E3192"/>
      </a:accent1>
      <a:accent2>
        <a:srgbClr val="007AC3"/>
      </a:accent2>
      <a:accent3>
        <a:srgbClr val="8283BE"/>
      </a:accent3>
      <a:accent4>
        <a:srgbClr val="67AFDB"/>
      </a:accent4>
      <a:accent5>
        <a:srgbClr val="72BE44"/>
      </a:accent5>
      <a:accent6>
        <a:srgbClr val="FF7021"/>
      </a:accent6>
      <a:hlink>
        <a:srgbClr val="0000FF"/>
      </a:hlink>
      <a:folHlink>
        <a:srgbClr val="800080"/>
      </a:folHlink>
    </a:clrScheme>
    <a:fontScheme name="Kennisn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N Powerpoint presentatie" id="{622AB046-1AF9-494E-9542-5DEC33BBC183}" vid="{B9C26496-8B55-0649-8A75-DFB756B9F9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N-Hoofdcategorie xmlns="3108b37f-b9d1-4114-b2ae-d92b734119ea">Sjablonen</KN-Hoofdcategorie>
    <KN-Categorie xmlns="3108b37f-b9d1-4114-b2ae-d92b734119ea">Powerpoint sjablonen</KN-Categorie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Kennisnet Document" ma:contentTypeID="0x0101002EDAEE3C786C24469538234C37C086020033E4771826C6DE49BE3817FE631A5ADA" ma:contentTypeVersion="13" ma:contentTypeDescription="Een nieuw Word document maken." ma:contentTypeScope="" ma:versionID="e583ccd7016ac10e4ebc8d1e295fd21a">
  <xsd:schema xmlns:xsd="http://www.w3.org/2001/XMLSchema" xmlns:xs="http://www.w3.org/2001/XMLSchema" xmlns:p="http://schemas.microsoft.com/office/2006/metadata/properties" xmlns:ns2="3108b37f-b9d1-4114-b2ae-d92b734119ea" targetNamespace="http://schemas.microsoft.com/office/2006/metadata/properties" ma:root="true" ma:fieldsID="0624190f7649041f654e1a7f50e37978" ns2:_="">
    <xsd:import namespace="3108b37f-b9d1-4114-b2ae-d92b734119ea"/>
    <xsd:element name="properties">
      <xsd:complexType>
        <xsd:sequence>
          <xsd:element name="documentManagement">
            <xsd:complexType>
              <xsd:all>
                <xsd:element ref="ns2:KN-Hoofdcategorie" minOccurs="0"/>
                <xsd:element ref="ns2:KN-Categor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8b37f-b9d1-4114-b2ae-d92b734119ea" elementFormDefault="qualified">
    <xsd:import namespace="http://schemas.microsoft.com/office/2006/documentManagement/types"/>
    <xsd:import namespace="http://schemas.microsoft.com/office/infopath/2007/PartnerControls"/>
    <xsd:element name="KN-Hoofdcategorie" ma:index="8" nillable="true" ma:displayName="Hoofdcategorie" ma:default="Algemeen" ma:format="RadioButtons" ma:internalName="KN_x002d_Hoofdcategorie">
      <xsd:simpleType>
        <xsd:union memberTypes="dms:Text">
          <xsd:simpleType>
            <xsd:restriction base="dms:Choice">
              <xsd:enumeration value="Algemeen"/>
            </xsd:restriction>
          </xsd:simpleType>
        </xsd:union>
      </xsd:simpleType>
    </xsd:element>
    <xsd:element name="KN-Categorie" ma:index="9" nillable="true" ma:displayName="Subcategorie" ma:default="Algemeen" ma:format="Dropdown" ma:internalName="KN_x002d_Categorie">
      <xsd:simpleType>
        <xsd:union memberTypes="dms:Text">
          <xsd:simpleType>
            <xsd:restriction base="dms:Choice">
              <xsd:enumeration value="Algemeen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DEBEE6-B7CB-4EC9-8452-5464AC808E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7B370D-9222-4386-9615-A0F2E8C902E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3108b37f-b9d1-4114-b2ae-d92b734119e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04417C5-717C-4F43-B358-2A3BD226E933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5EB946FE-0819-4D8F-8DFE-30A92CDB9F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08b37f-b9d1-4114-b2ae-d92b734119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KN Powerpoint presentatie</Template>
  <TotalTime>608</TotalTime>
  <Words>786</Words>
  <Application>Microsoft Office PowerPoint</Application>
  <PresentationFormat>Diavoorstelling (4:3)</PresentationFormat>
  <Paragraphs>175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Kennisnet</vt:lpstr>
      <vt:lpstr>Risicoanalyse … waarom?</vt:lpstr>
      <vt:lpstr>Risicoanalyse … hoe begin je?</vt:lpstr>
      <vt:lpstr>Situatie op school, wat heb je allemaal…</vt:lpstr>
      <vt:lpstr>Waar zitten de risico’s?</vt:lpstr>
      <vt:lpstr>Heeft iedereen hetzelfde beeld?</vt:lpstr>
      <vt:lpstr>Maar wat is een risico?</vt:lpstr>
      <vt:lpstr>Wat is klein en wat is groot?</vt:lpstr>
      <vt:lpstr>Tips om risico’s te inventariseren</vt:lpstr>
      <vt:lpstr>Tip 2: Ga uit van een voorbeeld</vt:lpstr>
      <vt:lpstr>Werk toegang tot gegevens uit</vt:lpstr>
      <vt:lpstr>V.b. 2: persoonsgegevens uitwisselen</vt:lpstr>
      <vt:lpstr>Werk persoonsgegevens uitwisselen uit</vt:lpstr>
      <vt:lpstr>Risico’s vragen om maatregelen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Informatiebeveiliging en privacy Lekker. Eenvoudig</dc:title>
  <dc:creator>Axel Eissens</dc:creator>
  <cp:lastModifiedBy>Gerda Baan</cp:lastModifiedBy>
  <cp:revision>31</cp:revision>
  <cp:lastPrinted>2017-01-18T14:17:42Z</cp:lastPrinted>
  <dcterms:created xsi:type="dcterms:W3CDTF">2017-01-18T08:47:40Z</dcterms:created>
  <dcterms:modified xsi:type="dcterms:W3CDTF">2018-11-16T10:40:18Z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0x0101002EDAEE3C786C24469538234C37C086020033E4771826C6DE49BE3817FE631A5ADA</vt:lpwstr>
  </property>
</Properties>
</file>